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8" r:id="rId3"/>
    <p:sldId id="263" r:id="rId4"/>
    <p:sldId id="260" r:id="rId5"/>
    <p:sldId id="270" r:id="rId6"/>
    <p:sldId id="271" r:id="rId7"/>
    <p:sldId id="275" r:id="rId8"/>
    <p:sldId id="272" r:id="rId9"/>
    <p:sldId id="269" r:id="rId10"/>
    <p:sldId id="264" r:id="rId11"/>
    <p:sldId id="259" r:id="rId12"/>
    <p:sldId id="273" r:id="rId13"/>
    <p:sldId id="277" r:id="rId14"/>
    <p:sldId id="266" r:id="rId15"/>
    <p:sldId id="276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C7F76-F9D5-457D-9D3F-201D9445808B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38708-1013-406E-9C23-241D87A1B8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59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38708-1013-406E-9C23-241D87A1B81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8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8174A-86D7-4E4A-A333-FAF561753DEF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D069E-11A1-4205-AED2-0D4D084F9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79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75FAB-BA0E-4B12-8BB6-E98D2D7B87C7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D5540-EE57-4557-B4B1-843C93C10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69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D8C8-11AC-4310-AF9D-E4E5DAD7185A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ACEB-4023-45D6-94F2-0C7B8983A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09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E0A65-0750-4200-A898-8E97991C2B33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7AA6-0351-4D7E-A2BD-8D7F71DD6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22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F4D5-92F0-41A5-92E5-A03F15A6C321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AE972-A0C7-4380-B009-78E0B8235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65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144DE-5895-4692-9543-397A15CDD0FF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7B71A-2280-4142-A40A-4A12400F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4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72C6-64A6-4599-8B4F-6862B03CE6E5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3A38-E973-4D61-B7A5-0F5FFB607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7866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A31CC-DD46-4583-B8CF-89BE9B1C0BF1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4FFD2-F7DB-4BC3-BA5C-F4EE14106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3076-A12D-477D-AAA8-1165450355FD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CAD7-B156-4FB6-A8DF-3AA0681C9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32ECD-CC01-4232-82A6-2C9901CC5FF4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B6BC-F179-4057-B803-0451B3C5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65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DF9F-A170-4F84-B21B-712C45A8DABF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63B23-255F-4ED2-ACCF-8BB9BD096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1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9D847-2DE0-441D-B6E7-4D3DD8D4AAFE}" type="datetimeFigureOut">
              <a:rPr lang="en-US" smtClean="0"/>
              <a:pPr/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22873-41BD-415D-AFBF-7DE0EF08C5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BA606CE-32A4-4352-82C8-335513F72F6D}" type="datetimeFigureOut">
              <a:rPr lang="en-US"/>
              <a:pPr>
                <a:defRPr/>
              </a:pPr>
              <a:t>4/26/2017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BF938A4-9D60-4330-9D79-85E92637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tif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tif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a\Desktop\Rax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5" y="26767"/>
            <a:ext cx="92479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26767"/>
            <a:ext cx="7560840" cy="1241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6000" b="1" dirty="0" smtClean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ГОЛОСЕМЕНИЦЕ</a:t>
            </a:r>
            <a:endParaRPr lang="sr-Latn-RS" sz="6000" b="1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/>
        </p:nvSpPr>
        <p:spPr>
          <a:xfrm>
            <a:off x="611560" y="32221"/>
            <a:ext cx="7344816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Голосеменице - разноврсност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9" y="18864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C:\Users\Marina\Desktop\sisar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3344"/>
            <a:ext cx="5513678" cy="3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16016" y="1268760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Јела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88652" y="1313221"/>
            <a:ext cx="93610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Смрча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7" name="Picture 5" descr="C:\Users\Marina\Desktop\iglice-smr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5" y="4797152"/>
            <a:ext cx="4528197" cy="15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Marina\Desktop\grans-je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32" y="4778495"/>
            <a:ext cx="4310957" cy="15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7584" y="6381328"/>
            <a:ext cx="33123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Гранчица и иглице смрче 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38710" y="6389712"/>
            <a:ext cx="331236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Гранчица и иглице јеле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9" name="Picture 7" descr="F:\IKONICE\istrazivac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17" y="2639195"/>
            <a:ext cx="959183" cy="8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5652516" y="1426834"/>
            <a:ext cx="3240360" cy="2424722"/>
          </a:xfrm>
          <a:prstGeom prst="roundRect">
            <a:avLst/>
          </a:prstGeom>
          <a:noFill/>
          <a:ln w="4445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Ево и задатка за вредне истраживаче.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Проучите пажљиво све фотографије одређених делова биљака и напишите како би разликовали смрчу и јелу.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8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9" y="18864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3580" y="746733"/>
            <a:ext cx="3136379" cy="1008112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Цикаси су голосеменице које по изгледу подсећају на палме.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Marina\Desktop\de265f8abf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0" y="1836363"/>
            <a:ext cx="3501710" cy="303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57386" y="4077072"/>
            <a:ext cx="97750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Цикас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C:\Users\Marina\Desktop\16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660" y="4701585"/>
            <a:ext cx="3240360" cy="189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430536" y="6478307"/>
            <a:ext cx="97750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Клека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12739" y="5524454"/>
            <a:ext cx="2590921" cy="1008112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Клека је од давнина позната као лековита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зачинска биљка.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 descr="C:\Users\Marina\Desktop\mp0029_rd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09" y="543280"/>
            <a:ext cx="2740009" cy="389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6231370" y="533701"/>
            <a:ext cx="2664296" cy="1293748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Чемпрес је била једна од тема чувеног холандског сликара Винсент Ван Гога.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1" name="Picture 5" descr="C:\Users\Marina\Desktop\gogh.cypress-sta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673" y="2029988"/>
            <a:ext cx="2484437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220071" y="4077072"/>
            <a:ext cx="1187971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Чемпрес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9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Marina\Desktop\hyperion-height-comparison-statue-of-liberty-big-b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588"/>
            <a:ext cx="5705475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ikonice\wise_ow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8863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868144" y="712514"/>
            <a:ext cx="3136379" cy="1008112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Поједине врсте четинара спадају у највиша дрвећа света.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1520" y="6381328"/>
            <a:ext cx="360040" cy="35766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9"/>
          <p:cNvSpPr/>
          <p:nvPr/>
        </p:nvSpPr>
        <p:spPr>
          <a:xfrm>
            <a:off x="122807" y="5222166"/>
            <a:ext cx="977506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Обална секвоја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65464" y="4970138"/>
            <a:ext cx="2941737" cy="165618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Међу најстарије дрвеће света спада једна врста бора која расте на Стеновитим планинама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САД-у. 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C:\Users\Marina\Desktop\Bristlecone-Pine-Forest-Snowy.jpg.638x0_q80_crop-sm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02" y="2289299"/>
            <a:ext cx="3405758" cy="2279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444208" y="4432426"/>
            <a:ext cx="2189584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 - метузалем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46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143000" y="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sr-Cyrl-C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ризнице природе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8738" y="761999"/>
            <a:ext cx="6748462" cy="1549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sr-Cyrl-RS" sz="2000" b="1" i="1" dirty="0" smtClean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Велвичија</a:t>
            </a:r>
            <a:r>
              <a:rPr lang="sr-Cyrl-RS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Arial" pitchFamily="34" charset="0"/>
                <a:cs typeface="Arial" pitchFamily="34" charset="0"/>
              </a:rPr>
              <a:t> је једна од најчуднијих биљака на свету. Ниско стабло је у виду пања са кога израстају само два листа. Листови пузе по подлози, стално расту из основе и могу да нарасту до шест метара. Расте у Намибијској пустињи. </a:t>
            </a:r>
            <a:endParaRPr lang="sr-Cyrl-RS" sz="2000" dirty="0">
              <a:solidFill>
                <a:prstClr val="black">
                  <a:lumMod val="95000"/>
                  <a:lumOff val="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Marina\Desktop\g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202" y="2311557"/>
            <a:ext cx="5691534" cy="426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Marina\Desktop\christmas-tree-man-s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199"/>
            <a:ext cx="1043608" cy="118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0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8F62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0"/>
            <a:ext cx="8839200" cy="609600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C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Домаћи задатак</a:t>
            </a:r>
            <a:endParaRPr lang="en-US" sz="40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2967" y="1052736"/>
            <a:ext cx="3600400" cy="1008112"/>
          </a:xfrm>
          <a:prstGeom prst="roundRect">
            <a:avLst/>
          </a:prstGeom>
          <a:noFill/>
          <a:ln w="31750" cmpd="sng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врсте четинара расту у Србији?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0790" y="6144668"/>
            <a:ext cx="1224136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Муника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Marina\Desktop\Pinus_heldreichii_foli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858" y="3631684"/>
            <a:ext cx="374626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arina\Desktop\400px-Pinus_heldreichii_Parco_del_Polli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9" y="2132856"/>
            <a:ext cx="3150096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4139952" y="980728"/>
            <a:ext cx="4824536" cy="2016224"/>
          </a:xfrm>
          <a:prstGeom prst="roundRect">
            <a:avLst/>
          </a:prstGeom>
          <a:noFill/>
          <a:ln w="31750" cmpd="sng">
            <a:solidFill>
              <a:srgbClr val="157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Пронађите још неку врсту голосеменице коју нисмо поменули и занимљивост везану за њу.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7" descr="F:\IKONICE\istrazivaci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2294"/>
            <a:ext cx="959183" cy="85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9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na\Desktop\1334420417899707761world 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438"/>
            <a:ext cx="8985929" cy="601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0988" y="4581128"/>
            <a:ext cx="8712968" cy="2074938"/>
          </a:xfrm>
          <a:prstGeom prst="roundRect">
            <a:avLst/>
          </a:prstGeom>
          <a:noFill/>
          <a:ln w="31750" cmpd="sng">
            <a:solidFill>
              <a:srgbClr val="1571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немој карти света, уцртајте географско порекло појединих голосеменица као што су: секвоја, гинко, цикас, велвичија, панчићева оморика, тиса, туја... </a:t>
            </a:r>
            <a:r>
              <a:rPr lang="sr-Cyrl-R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61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2875" y="0"/>
            <a:ext cx="8839200" cy="609600"/>
          </a:xfrm>
          <a:prstGeom prst="rect">
            <a:avLst/>
          </a:prstGeom>
          <a:noFill/>
          <a:ln/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sr-Cyrl-CS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ЦАРСТВО БИЉАКА</a:t>
            </a:r>
            <a:endParaRPr lang="en-US" sz="36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2" descr="E:\BOTANIKA\Vrste\Plant_co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" y="622176"/>
            <a:ext cx="7003328" cy="595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0902" y="1447261"/>
            <a:ext cx="18288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МАХОВИНЕ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1385" y="1700808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АЛГЕ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43225" y="1447800"/>
            <a:ext cx="14192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ПАПРАТИ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2774" y="1710300"/>
            <a:ext cx="1524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ЦИКАСИ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4888" y="1448159"/>
            <a:ext cx="2438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rgbClr val="C00000"/>
                </a:solidFill>
              </a:rPr>
              <a:t>ГОЛОСЕМЕНИЦЕ</a:t>
            </a:r>
            <a:endParaRPr lang="sr-Latn-RS" sz="2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742" y="1448159"/>
            <a:ext cx="270314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СКРИВЕНОСЕМЕНИЦЕ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1600" y="6477359"/>
            <a:ext cx="13430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r-Cyrl-R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ПРЕДАК</a:t>
            </a:r>
            <a:endParaRPr lang="sr-Latn-RS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" name="Picture 6" descr="D:\ikonice\wise_ow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" y="106029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ikonice\sta misli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774" y="5119376"/>
            <a:ext cx="838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5292080" y="5296563"/>
            <a:ext cx="3545979" cy="1008112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 којом групом биљака цикаси и голосеменице имају заједничке претке?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54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http://dupuich.smugmug.com/Bonsai/Development/Growing-Japanese-Black-Pine/pine-cones-4/699681211_GMLcV-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61" y="3789040"/>
            <a:ext cx="4419600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D:\ikonice\wise_ow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" y="491385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0"/>
            <a:ext cx="5328592" cy="836712"/>
          </a:xfrm>
        </p:spPr>
        <p:txBody>
          <a:bodyPr/>
          <a:lstStyle/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Голосеменице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194" y="1052736"/>
            <a:ext cx="5770966" cy="144016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Голосеменице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 група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биљака које су се појавиле у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палеозоику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доласком суве климе. Научници тврде да су се голосеменице развиле од папратница које су уместо спора имале семе.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0" descr="D:\ikonice\sta misli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2" y="2797003"/>
            <a:ext cx="666971" cy="930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259632" y="2861692"/>
            <a:ext cx="2890664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се ова група зове голосеменице?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Marina\Desktop\amazonneuropteri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7331">
            <a:off x="6492058" y="247993"/>
            <a:ext cx="1099754" cy="214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41935" y="1665722"/>
            <a:ext cx="22322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Фосилизован остатак дрвенасте папрати.</a:t>
            </a:r>
            <a:endParaRPr lang="sr-Latn-R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Marina\Desktop\geoloka-doba-kalendar-ivota-3-63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199165" cy="240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513195" y="5258271"/>
            <a:ext cx="3199165" cy="1138262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 колико милиона година су се појавиле прве голосеменице?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05" y="18864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9292" y="765232"/>
            <a:ext cx="5482934" cy="108012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Голосеменице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 дрвенасте, копнене биљке.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Најчешће расту као дрвеће или жбунови до џиновских форми.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Sequoia kings 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78"/>
            <a:ext cx="3228410" cy="442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58154" y="790798"/>
            <a:ext cx="11161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Секвоја</a:t>
            </a:r>
            <a:endParaRPr lang="sr-Latn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45364" y="2348880"/>
            <a:ext cx="2592288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Листови голосеменица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>
            <a:stCxn id="15" idx="2"/>
          </p:cNvCxnSpPr>
          <p:nvPr/>
        </p:nvCxnSpPr>
        <p:spPr>
          <a:xfrm>
            <a:off x="2841508" y="2780928"/>
            <a:ext cx="0" cy="36004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28704" y="3349318"/>
            <a:ext cx="1863012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ситни љуспасти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82661" y="4283792"/>
            <a:ext cx="1327550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игличасти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16212" y="4283792"/>
            <a:ext cx="1224136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лепезасти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4677" y="3347377"/>
            <a:ext cx="1863012" cy="43204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ситни љуспасти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596183" y="3140968"/>
            <a:ext cx="0" cy="20337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54768" y="3140967"/>
            <a:ext cx="0" cy="20337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15082" y="4080421"/>
            <a:ext cx="0" cy="20337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641864" y="4080420"/>
            <a:ext cx="0" cy="20337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15082" y="4080420"/>
            <a:ext cx="1531354" cy="1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054768" y="3142258"/>
            <a:ext cx="3541415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836936" y="3142258"/>
            <a:ext cx="0" cy="938163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 descr="C:\Users\Marina\Desktop\ginkgo13297993836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864" y="4824987"/>
            <a:ext cx="1817536" cy="187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D:\ikonice\sta mislis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68" y="4565683"/>
            <a:ext cx="8382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241194" y="5735671"/>
            <a:ext cx="2890664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Какави су листови код гинка и тује?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735385" y="6125399"/>
            <a:ext cx="11161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Гинко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C:\Users\Marina\Desktop\PB031937_g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92" y="4715840"/>
            <a:ext cx="1618692" cy="19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7470322" y="6242409"/>
            <a:ext cx="11161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Туја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90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79" y="18864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D:\ikonice\sta misli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0" y="1844824"/>
            <a:ext cx="741154" cy="103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866736" y="1992530"/>
            <a:ext cx="3763785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се већина голосеменица назива и </a:t>
            </a:r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зимзеленим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биљкама?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Marina\Desktop\leaves(close-up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73" y="0"/>
            <a:ext cx="474137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211315" y="764704"/>
            <a:ext cx="4157038" cy="792088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Голосеменице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имају игличасте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листове називају се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четинари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514348" y="1052736"/>
            <a:ext cx="207209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четине врсте бора - Молика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Marina\Desktop\giglioli-e-european-larch-larix-decidu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" y="2887876"/>
            <a:ext cx="4518769" cy="342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55989" y="5673810"/>
            <a:ext cx="11161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Ариш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550632" y="4041068"/>
            <a:ext cx="4157038" cy="1080120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Постоје голосеменице код којих лишће опада сваке године, као што су </a:t>
            </a: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гинко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ариш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984" y="3492587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Marina\Desktop\Pinus-nigra_scal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2040" y="2047732"/>
            <a:ext cx="4062457" cy="84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823185" y="2470098"/>
            <a:ext cx="207209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четине врсте бора – Црни бор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407410" y="5349793"/>
            <a:ext cx="3300260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Која врста бора припада боровима петоигличарима?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10" descr="D:\ikonice\sta misli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442" y="5287355"/>
            <a:ext cx="732154" cy="102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1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 animBg="1"/>
      <p:bldP spid="35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0" descr="D:\ikonice\sta mislis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18" y="3313099"/>
            <a:ext cx="586390" cy="81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27"/>
          <p:cNvSpPr/>
          <p:nvPr/>
        </p:nvSpPr>
        <p:spPr>
          <a:xfrm>
            <a:off x="533446" y="189658"/>
            <a:ext cx="8424936" cy="792088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Четинари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углавном расту на Северној Хемисфери у субарктичкој зони и заузимају огромна пространства Скандинавије, Русије и Канаде – </a:t>
            </a: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тајге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na\Desktop\examples-conif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6" y="1484784"/>
            <a:ext cx="679994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6889437" y="4131602"/>
            <a:ext cx="2067403" cy="165618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Која су два најчешћа облика крошњи код већине четинара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Image result for Тајг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1484784"/>
            <a:ext cx="3179563" cy="157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019810" y="2708920"/>
            <a:ext cx="969292" cy="45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Пињол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98714" y="2863060"/>
            <a:ext cx="969292" cy="45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Кедар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27584" y="6021288"/>
            <a:ext cx="969292" cy="45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Смрча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41502" y="5931289"/>
            <a:ext cx="969292" cy="45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Ариш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11960" y="5819497"/>
            <a:ext cx="969292" cy="450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Јела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215573" y="2000198"/>
            <a:ext cx="830635" cy="287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i="1" dirty="0" smtClean="0">
                <a:solidFill>
                  <a:srgbClr val="1571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тајге</a:t>
            </a:r>
            <a:endParaRPr lang="sr-Latn-RS" b="1" i="1" dirty="0">
              <a:solidFill>
                <a:srgbClr val="1571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C:\Users\Marina\Desktop\B9g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742" y="3313099"/>
            <a:ext cx="2917236" cy="267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na\Desktop\umbrella-png-image-6507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4" y="1098594"/>
            <a:ext cx="2378234" cy="237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ikonice\wise_owl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05" y="981746"/>
            <a:ext cx="547863" cy="53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46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640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D:\ikonice\sta mislis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31641"/>
            <a:ext cx="556255" cy="77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ounded Rectangle 38"/>
          <p:cNvSpPr/>
          <p:nvPr/>
        </p:nvSpPr>
        <p:spPr>
          <a:xfrm>
            <a:off x="4932040" y="836712"/>
            <a:ext cx="3763785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Зашто се већина голосеменица назива и </a:t>
            </a:r>
            <a:r>
              <a:rPr lang="sr-Cyrl-C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зимзеленим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биљкама?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35508" y="664515"/>
            <a:ext cx="4157038" cy="792088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Голосеменице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имају игличасте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листове називају се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четинари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immature cones, male and fem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8" y="1988840"/>
            <a:ext cx="5934812" cy="44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729201" y="5676833"/>
            <a:ext cx="207209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женска шишарка</a:t>
            </a:r>
            <a:endParaRPr lang="sr-Latn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1368" y="5672194"/>
            <a:ext cx="207209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мушка шишарка</a:t>
            </a:r>
            <a:endParaRPr lang="sr-Latn-R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303013" y="1988840"/>
            <a:ext cx="2664296" cy="201622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женским цветовима (у облику шишарки) налазе се </a:t>
            </a: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плодне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заштитне љуспе. 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пазуху плодних љуспи налазе се незаштићени семени замеци.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335074" y="4304042"/>
            <a:ext cx="2664296" cy="2016224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мушким цветовима (у облику шишарки или малих реса) налазе се </a:t>
            </a: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листићи</a:t>
            </a:r>
            <a:r>
              <a:rPr lang="sr-Cyrl-R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који са доње стране носе поленове кесице са поленовим зрнима.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796" y="374312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74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8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Marina\Desktop\red-pine-seeds-149F885CA82487E1B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398" y="18219"/>
            <a:ext cx="3062564" cy="20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D:\ikonice\sta misli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" y="18219"/>
            <a:ext cx="732062" cy="102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432216" y="128335"/>
            <a:ext cx="2387156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се расејавају голосеменице?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60105" y="1266746"/>
            <a:ext cx="5208364" cy="972767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нашој земљи живе неколико голосеменица које припадају </a:t>
            </a: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ендемичним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врстама: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муника, молика и панчићева оморика.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D:\ikonice\wise_ow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635" y="1597853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C:\Users\Marina\Desktop\clanak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9179"/>
            <a:ext cx="4499992" cy="453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998879" y="4782629"/>
            <a:ext cx="158511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Панчићева оморика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6" descr="D:\ikonice\wise_owl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01" y="3356992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07729" y="2389691"/>
            <a:ext cx="4464496" cy="1491176"/>
          </a:xfrm>
          <a:prstGeom prst="roundRect">
            <a:avLst/>
          </a:prstGeom>
          <a:noFill/>
          <a:ln w="44450" cmpd="dbl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Ендемит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(од грч. 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ἔνδημος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sr-Cyrl-R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локални) </a:t>
            </a: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је врста која има веома ограничено распрострањење на одређеној територији.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D:\ikonice\sta mislis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320" y="5176357"/>
            <a:ext cx="651167" cy="9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894997" y="128335"/>
            <a:ext cx="2319744" cy="801604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Како се опрашују голосеменице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074" name="Picture 2" descr="C:\Users\Marina\Desktop\Picea_omorik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69" y="4005064"/>
            <a:ext cx="2531802" cy="197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603316" y="6104068"/>
            <a:ext cx="4282317" cy="670435"/>
          </a:xfrm>
          <a:prstGeom prst="round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Које је географско распрострањење Панчићеве оморике</a:t>
            </a:r>
            <a:r>
              <a:rPr lang="sr-Cyrl-C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8" grpId="0" animBg="1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:\ikonice\wise_ow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2886"/>
            <a:ext cx="53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0" y="14359"/>
            <a:ext cx="6300192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Голосеменице - значај</a:t>
            </a:r>
            <a:endParaRPr lang="sr-Latn-R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" descr="http://upload.wikimedia.org/wikipedia/commons/3/36/Truck_load_of_ponderosa_pine,_Edward_Hines_Lumber_Co,_operations_in_Malheur_National_Forest,_Grant_County,_Oregon,_July_1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" y="3068960"/>
            <a:ext cx="42551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68968" y="851071"/>
            <a:ext cx="7712918" cy="1855858"/>
          </a:xfrm>
          <a:prstGeom prst="roundRect">
            <a:avLst/>
          </a:prstGeom>
          <a:noFill/>
          <a:ln w="3175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Четинарске шуме су станишта великог броја животиња.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 дрвета четина се прави грађа за куће, намештај, папир...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Дрво четинара се користи за добијање смоле, катрана, миришљавих уља, лекова.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r-Cyrl-R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Четинарске шуме су велики произвођачи кисеоника.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Marina\Desktop\103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736" y="980728"/>
            <a:ext cx="16383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262736" y="4329100"/>
            <a:ext cx="158511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 таксол се добија </a:t>
            </a:r>
          </a:p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 тисе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Marina\Desktop\TaxusBacca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910" y="2809131"/>
            <a:ext cx="2355370" cy="37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364088" y="6381328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Тиса</a:t>
            </a:r>
            <a:endParaRPr lang="sr-Latn-RS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2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588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PowerPoint Presentation</vt:lpstr>
      <vt:lpstr>PowerPoint Presentation</vt:lpstr>
      <vt:lpstr>Голосеменице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Из ризнице природе</vt:lpstr>
      <vt:lpstr>PowerPoint Presentation</vt:lpstr>
      <vt:lpstr>PowerPoint Presentation</vt:lpstr>
    </vt:vector>
  </TitlesOfParts>
  <Company>Asiootus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Sova</dc:creator>
  <cp:lastModifiedBy>Marina</cp:lastModifiedBy>
  <cp:revision>70</cp:revision>
  <dcterms:created xsi:type="dcterms:W3CDTF">2011-02-20T16:06:45Z</dcterms:created>
  <dcterms:modified xsi:type="dcterms:W3CDTF">2017-04-26T07:07:53Z</dcterms:modified>
</cp:coreProperties>
</file>