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7" r:id="rId5"/>
    <p:sldId id="259" r:id="rId6"/>
    <p:sldId id="260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19" autoAdjust="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BOTANIKA\science experiements for ki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18137" cy="6858000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4724400" y="2667000"/>
            <a:ext cx="4191000" cy="1600200"/>
          </a:xfrm>
          <a:prstGeom prst="roundRect">
            <a:avLst/>
          </a:prstGeom>
          <a:noFill/>
          <a:ln w="76200" cap="sq" cmpd="dbl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4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Време је за експерименте</a:t>
            </a:r>
            <a:endParaRPr lang="en-US" sz="48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457200" y="1508"/>
            <a:ext cx="82296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Посматрање стома листа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7328" y="6191465"/>
            <a:ext cx="1473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b="1" i="1" dirty="0" smtClean="0"/>
              <a:t>Епипремнум</a:t>
            </a:r>
            <a:endParaRPr lang="sr-Latn-RS" i="1" dirty="0"/>
          </a:p>
        </p:txBody>
      </p:sp>
      <p:sp>
        <p:nvSpPr>
          <p:cNvPr id="4" name="Rounded Rectangle 3"/>
          <p:cNvSpPr/>
          <p:nvPr/>
        </p:nvSpPr>
        <p:spPr>
          <a:xfrm>
            <a:off x="1600200" y="1600200"/>
            <a:ext cx="4953000" cy="1292382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>
              <a:buAutoNum type="arabicPeriod"/>
              <a:defRPr/>
            </a:pPr>
            <a:r>
              <a:rPr lang="sr-Cyrl-C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Како би посматрали стоме листа?</a:t>
            </a:r>
          </a:p>
          <a:p>
            <a:pPr marL="457200" indent="-457200">
              <a:buAutoNum type="arabicPeriod"/>
              <a:defRPr/>
            </a:pPr>
            <a:r>
              <a:rPr lang="sr-Cyrl-C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Где ћете уочити стоме: </a:t>
            </a:r>
          </a:p>
          <a:p>
            <a:pPr>
              <a:defRPr/>
            </a:pPr>
            <a:r>
              <a:rPr lang="sr-Cyrl-C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а) на лицу листа,</a:t>
            </a:r>
          </a:p>
          <a:p>
            <a:pPr>
              <a:defRPr/>
            </a:pPr>
            <a:r>
              <a:rPr lang="sr-Cyrl-C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б) на наличју листа 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52700" y="763508"/>
            <a:ext cx="4038600" cy="684292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sr-Cyrl-C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Колико се биљних процеса обавља преко стома листа?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BOTANIKA\Procesi\sto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149" y="763508"/>
            <a:ext cx="2120774" cy="1944043"/>
          </a:xfrm>
          <a:prstGeom prst="rect">
            <a:avLst/>
          </a:prstGeom>
          <a:noFill/>
          <a:ln w="76200" cmpd="dbl">
            <a:solidFill>
              <a:srgbClr val="99C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ikonice\istrazivaci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"/>
            <a:ext cx="1447432" cy="1295400"/>
          </a:xfrm>
          <a:prstGeom prst="rect">
            <a:avLst/>
          </a:prstGeom>
          <a:noFill/>
        </p:spPr>
      </p:pic>
      <p:pic>
        <p:nvPicPr>
          <p:cNvPr id="1029" name="Picture 5" descr="http://www.larose.com/upimages/TF134_02_W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3" y="3333965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2362201" y="4038599"/>
            <a:ext cx="6514722" cy="2522198"/>
          </a:xfrm>
          <a:prstGeom prst="roundRect">
            <a:avLst/>
          </a:prstGeom>
          <a:noFill/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sr-Cyrl-C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Стоме је најбоље уочити на собној биљци </a:t>
            </a:r>
            <a:r>
              <a:rPr lang="sr-Cyrl-CS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Епипремнум</a:t>
            </a:r>
            <a:r>
              <a:rPr lang="sr-Cyrl-C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defRPr/>
            </a:pPr>
            <a:endParaRPr lang="sr-Cyrl-C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sr-Cyrl-C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експеримент вам је потребно: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sr-Cyrl-C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лист биљке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sr-Cyrl-C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безбојни лак за нокте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sr-Cyrl-C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лепљива трака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sr-Cyrl-C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 предметне плочице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sr-Cyrl-C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микроскоп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151001" y="3048000"/>
            <a:ext cx="6725921" cy="76200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itchFamily="34" charset="0"/>
              <a:buChar char="•"/>
              <a:defRPr/>
            </a:pPr>
            <a:r>
              <a:rPr lang="sr-Cyrl-C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Ваш одговоре (решења) запишите у радну свеску како би накнадно проверили да ли сте дали тачан одговор.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42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457200" y="1508"/>
            <a:ext cx="82296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Посматрање стома листа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050" name="Picture 3" descr="http://dtc.pima.edu/blc/182/lesson7/stomata/stomataimages/leafandtap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4" descr="http://dtc.pima.edu/blc/182/lesson7/stomata/stomataimages/paintt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2192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5" descr="http://dtc.pima.edu/blc/182/lesson7/stomata/stomataimages/paintbotto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2192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304800" y="4038600"/>
            <a:ext cx="8458200" cy="2209800"/>
          </a:xfrm>
          <a:prstGeom prst="roundRect">
            <a:avLst/>
          </a:prstGeom>
          <a:noFill/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>
              <a:buAutoNum type="arabicPeriod"/>
              <a:defRPr/>
            </a:pPr>
            <a:r>
              <a:rPr lang="sr-Cyrl-C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Изаберите неоштећен лист на биљци (</a:t>
            </a:r>
            <a:r>
              <a:rPr lang="sr-Cyrl-C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Лист се не сме откинути!</a:t>
            </a:r>
            <a:r>
              <a:rPr lang="sr-Cyrl-C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457200" indent="-457200">
              <a:buAutoNum type="arabicPeriod"/>
              <a:defRPr/>
            </a:pPr>
            <a:r>
              <a:rPr lang="sr-Cyrl-C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лице листа залепите парче лепљиве траке. То исто поновите на наличју листа. Водите рачуна да лепљива трака буде на истом месту и на лицу и на наличју листа – то ће вам олакшати држање листа. </a:t>
            </a:r>
          </a:p>
          <a:p>
            <a:pPr marL="457200" indent="-457200">
              <a:buAutoNum type="arabicPeriod"/>
              <a:defRPr/>
            </a:pPr>
            <a:r>
              <a:rPr lang="sr-Cyrl-C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Лаком превуците танак намаз наличја листа – пола намаза ван лепљиве траке, а други део, на лепљивој траци.</a:t>
            </a:r>
          </a:p>
          <a:p>
            <a:pPr marL="457200" indent="-457200">
              <a:buAutoNum type="arabicPeriod"/>
              <a:defRPr/>
            </a:pPr>
            <a:r>
              <a:rPr lang="sr-Cyrl-C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Сачекајте неколико минута да се лак добро осуши.</a:t>
            </a:r>
          </a:p>
        </p:txBody>
      </p:sp>
      <p:sp>
        <p:nvSpPr>
          <p:cNvPr id="7" name="Oval 6"/>
          <p:cNvSpPr/>
          <p:nvPr/>
        </p:nvSpPr>
        <p:spPr>
          <a:xfrm>
            <a:off x="2209800" y="1335008"/>
            <a:ext cx="609600" cy="609600"/>
          </a:xfrm>
          <a:prstGeom prst="ellipse">
            <a:avLst/>
          </a:prstGeom>
          <a:noFill/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181600" y="1299924"/>
            <a:ext cx="609600" cy="609600"/>
          </a:xfrm>
          <a:prstGeom prst="ellipse">
            <a:avLst/>
          </a:prstGeom>
          <a:noFill/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8077200" y="1272857"/>
            <a:ext cx="609600" cy="609600"/>
          </a:xfrm>
          <a:prstGeom prst="ellipse">
            <a:avLst/>
          </a:prstGeom>
          <a:noFill/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44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457200" y="1508"/>
            <a:ext cx="82296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Посматрање стома листа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52425" y="3733800"/>
            <a:ext cx="8458200" cy="2209800"/>
          </a:xfrm>
          <a:prstGeom prst="roundRect">
            <a:avLst/>
          </a:prstGeom>
          <a:noFill/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>
              <a:buAutoNum type="arabicPeriod" startAt="5"/>
              <a:defRPr/>
            </a:pPr>
            <a:r>
              <a:rPr lang="sr-Cyrl-C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Пажљиво скинути лепљиву траку с лаком са лица листа. То исто урадити и са наличјем листа.</a:t>
            </a:r>
          </a:p>
          <a:p>
            <a:pPr marL="457200" indent="-457200">
              <a:buAutoNum type="arabicPeriod" startAt="5"/>
              <a:defRPr/>
            </a:pPr>
            <a:r>
              <a:rPr lang="sr-Cyrl-C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Залепити траке на предметне плочице. Обележити их различитим словима (Л-лице листа, Н-наличје листа).</a:t>
            </a:r>
          </a:p>
          <a:p>
            <a:pPr marL="457200" indent="-457200">
              <a:buAutoNum type="arabicPeriod" startAt="5"/>
              <a:defRPr/>
            </a:pPr>
            <a:r>
              <a:rPr lang="sr-Cyrl-C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Посматрати под микроскопом. </a:t>
            </a:r>
          </a:p>
          <a:p>
            <a:pPr marL="457200" indent="-457200">
              <a:buAutoNum type="arabicPeriod" startAt="8"/>
              <a:defRPr/>
            </a:pPr>
            <a:r>
              <a:rPr lang="sr-Cyrl-C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Где сте уочили стоме – </a:t>
            </a:r>
            <a:r>
              <a:rPr lang="sr-Cyrl-C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 ли сте били у праву?  </a:t>
            </a:r>
            <a:endParaRPr lang="sr-Cyrl-C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 startAt="8"/>
              <a:defRPr/>
            </a:pPr>
            <a:r>
              <a:rPr lang="sr-Cyrl-C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Нацртајте </a:t>
            </a:r>
            <a:r>
              <a:rPr lang="sr-Cyrl-C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цео поступак и </a:t>
            </a:r>
            <a:r>
              <a:rPr lang="sr-Cyrl-C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изведите </a:t>
            </a:r>
            <a:r>
              <a:rPr lang="sr-Cyrl-C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закључак. </a:t>
            </a:r>
          </a:p>
        </p:txBody>
      </p:sp>
      <p:pic>
        <p:nvPicPr>
          <p:cNvPr id="3074" name="Picture 6" descr="http://dtc.pima.edu/blc/182/lesson7/stomata/stomataimages/peel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8308"/>
            <a:ext cx="3810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7" descr="http://dtc.pima.edu/blc/182/lesson7/stomata/stomataimages/slid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1061799"/>
            <a:ext cx="3810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/>
          <p:nvPr/>
        </p:nvSpPr>
        <p:spPr>
          <a:xfrm>
            <a:off x="3752850" y="1061799"/>
            <a:ext cx="609600" cy="609600"/>
          </a:xfrm>
          <a:prstGeom prst="ellipse">
            <a:avLst/>
          </a:prstGeom>
          <a:noFill/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029575" y="1068308"/>
            <a:ext cx="609600" cy="609600"/>
          </a:xfrm>
          <a:prstGeom prst="ellipse">
            <a:avLst/>
          </a:prstGeom>
          <a:noFill/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28599" y="6096000"/>
            <a:ext cx="8582025" cy="5334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itchFamily="34" charset="0"/>
              <a:buChar char="•"/>
              <a:defRPr/>
            </a:pPr>
            <a:r>
              <a:rPr lang="sr-Cyrl-C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Код већине биљака, стоме се налазе на наличју листа. Објасните зашто.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05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ikonice\istrazivaci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569825" cy="1404937"/>
          </a:xfrm>
          <a:prstGeom prst="rect">
            <a:avLst/>
          </a:prstGeom>
          <a:noFill/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0" y="0"/>
            <a:ext cx="9144000" cy="1600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Доказивање присуства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пигмената у листу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38400" y="1524000"/>
            <a:ext cx="4267200" cy="6858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sr-Cyrl-C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 чега потиче зелена боја листа, жута боја цвета, црвена боја плода?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514600" y="2362200"/>
            <a:ext cx="4267200" cy="6858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sr-Cyrl-C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 ли је иста улога пигмената без обзира где се пигмент налази?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514600" y="3200400"/>
            <a:ext cx="4267200" cy="6858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sr-Cyrl-C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Због чега лишће мења боју у јесен?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514600" y="4038600"/>
            <a:ext cx="4267200" cy="6858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sr-Cyrl-C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Шта се дешава са зеленим пигментом, хлорофилом? </a:t>
            </a:r>
          </a:p>
        </p:txBody>
      </p:sp>
      <p:pic>
        <p:nvPicPr>
          <p:cNvPr id="4098" name="Picture 2" descr="D:\BOTANIKA\Procesi\EKSPERIMENTI\hromatografija\lis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4800600"/>
            <a:ext cx="3962400" cy="1913600"/>
          </a:xfrm>
          <a:prstGeom prst="rect">
            <a:avLst/>
          </a:prstGeom>
          <a:noFill/>
        </p:spPr>
      </p:pic>
      <p:pic>
        <p:nvPicPr>
          <p:cNvPr id="4099" name="Picture 3" descr="D:\BOTANIKA\Procesi\maple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1219200"/>
            <a:ext cx="1339150" cy="1504950"/>
          </a:xfrm>
          <a:prstGeom prst="rect">
            <a:avLst/>
          </a:prstGeom>
          <a:noFill/>
        </p:spPr>
      </p:pic>
      <p:pic>
        <p:nvPicPr>
          <p:cNvPr id="4100" name="Picture 4" descr="D:\BOTANIKA\Procesi\oak_leaf2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532342">
            <a:off x="7183722" y="3067240"/>
            <a:ext cx="1782092" cy="1230492"/>
          </a:xfrm>
          <a:prstGeom prst="rect">
            <a:avLst/>
          </a:prstGeom>
          <a:noFill/>
        </p:spPr>
      </p:pic>
      <p:pic>
        <p:nvPicPr>
          <p:cNvPr id="4101" name="Picture 5" descr="D:\BOTANIKA\Procesi\ylowlef3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15200" y="4800600"/>
            <a:ext cx="1619250" cy="1326243"/>
          </a:xfrm>
          <a:prstGeom prst="rect">
            <a:avLst/>
          </a:prstGeom>
          <a:noFill/>
        </p:spPr>
      </p:pic>
      <p:pic>
        <p:nvPicPr>
          <p:cNvPr id="4102" name="Picture 6" descr="D:\BOTANIKA\Procesi\9630780-normal-green-leaf-isolated-on-whit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474574">
            <a:off x="295212" y="1590269"/>
            <a:ext cx="1645636" cy="1045201"/>
          </a:xfrm>
          <a:prstGeom prst="rect">
            <a:avLst/>
          </a:prstGeom>
          <a:noFill/>
        </p:spPr>
      </p:pic>
      <p:pic>
        <p:nvPicPr>
          <p:cNvPr id="4103" name="Picture 7" descr="D:\BOTANIKA\Procesi\125450260208Yjt8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9159599">
            <a:off x="535437" y="3002119"/>
            <a:ext cx="1155037" cy="1603523"/>
          </a:xfrm>
          <a:prstGeom prst="rect">
            <a:avLst/>
          </a:prstGeom>
          <a:noFill/>
        </p:spPr>
      </p:pic>
      <p:pic>
        <p:nvPicPr>
          <p:cNvPr id="4104" name="Picture 8" descr="D:\BOTANIKA\Procesi\pointy_green_leaf_by_tash11_stock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8814861">
            <a:off x="756293" y="4290507"/>
            <a:ext cx="1109515" cy="2563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Доказивање присуства пигмената у листу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122" name="Picture 2" descr="D:\BOTANIKA\Procesi\EKSPERIMENTI\hromatografija\spinach-82192358-JI_300w_tcm18-1406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066800"/>
            <a:ext cx="2438400" cy="1625600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2743200" y="762000"/>
            <a:ext cx="4114800" cy="3048000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sr-Cyrl-C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експеримент вам је потребно: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sr-Cyrl-C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200 грама спанаћа (блитве),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sr-Cyrl-C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блендер (аван),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sr-Cyrl-C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sr-Cyrl-C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алкохола,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sr-Cyrl-C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парче упијајуће хартије,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sr-Cyrl-C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оловка,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sr-Cyrl-C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хефталица,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sr-Cyrl-C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 чаше,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sr-Cyrl-C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левак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sr-Cyrl-C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стаклени штапић.</a:t>
            </a:r>
          </a:p>
        </p:txBody>
      </p:sp>
      <p:pic>
        <p:nvPicPr>
          <p:cNvPr id="5123" name="Picture 3" descr="D:\BOTANIKA\Procesi\lea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838200"/>
            <a:ext cx="1600200" cy="1600200"/>
          </a:xfrm>
          <a:prstGeom prst="rect">
            <a:avLst/>
          </a:prstGeom>
          <a:noFill/>
        </p:spPr>
      </p:pic>
      <p:pic>
        <p:nvPicPr>
          <p:cNvPr id="2050" name="Picture 2" descr="D:\BOTANIKA\Procesi\EKSPERIMENTI\hromatografija\Chromo 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4114800"/>
            <a:ext cx="2641600" cy="1981200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3124200" y="4114800"/>
            <a:ext cx="5486400" cy="1981200"/>
          </a:xfrm>
          <a:prstGeom prst="roundRect">
            <a:avLst/>
          </a:prstGeom>
          <a:noFill/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>
              <a:buAutoNum type="arabicPeriod"/>
              <a:defRPr/>
            </a:pPr>
            <a:r>
              <a:rPr lang="sr-Cyrl-C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блендеру (авану) иситните листове спанаћа (блитве).</a:t>
            </a:r>
          </a:p>
          <a:p>
            <a:pPr marL="457200" indent="-457200">
              <a:buAutoNum type="arabicPeriod"/>
              <a:defRPr/>
            </a:pPr>
            <a:r>
              <a:rPr lang="sr-Cyrl-C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Кашу сипајте у чашу. </a:t>
            </a:r>
          </a:p>
          <a:p>
            <a:pPr marL="457200" indent="-457200">
              <a:buAutoNum type="arabicPeriod"/>
              <a:defRPr/>
            </a:pPr>
            <a:r>
              <a:rPr lang="sr-Cyrl-C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Додајте 20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ml</a:t>
            </a:r>
            <a:r>
              <a:rPr lang="sr-Cyrl-C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алкохола.</a:t>
            </a:r>
          </a:p>
          <a:p>
            <a:pPr marL="457200" indent="-457200">
              <a:buAutoNum type="arabicPeriod"/>
              <a:defRPr/>
            </a:pPr>
            <a:r>
              <a:rPr lang="sr-Cyrl-C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Стакленим штапићем добро измешајте смешу. </a:t>
            </a:r>
          </a:p>
        </p:txBody>
      </p:sp>
      <p:sp>
        <p:nvSpPr>
          <p:cNvPr id="8" name="Oval 7"/>
          <p:cNvSpPr/>
          <p:nvPr/>
        </p:nvSpPr>
        <p:spPr>
          <a:xfrm>
            <a:off x="2209800" y="4419600"/>
            <a:ext cx="609600" cy="609600"/>
          </a:xfrm>
          <a:prstGeom prst="ellipse">
            <a:avLst/>
          </a:prstGeom>
          <a:noFill/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Доказивање присуства пигмената у листу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895600" y="1676400"/>
            <a:ext cx="5943600" cy="3276600"/>
          </a:xfrm>
          <a:prstGeom prst="roundRect">
            <a:avLst/>
          </a:prstGeom>
          <a:noFill/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>
              <a:defRPr/>
            </a:pPr>
            <a:r>
              <a:rPr lang="sr-Cyrl-C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У другу чашу ставите левак и цедиљку и полако процедите смешу.</a:t>
            </a:r>
          </a:p>
          <a:p>
            <a:pPr marL="457200" indent="-457200">
              <a:defRPr/>
            </a:pPr>
            <a:r>
              <a:rPr lang="sr-Cyrl-C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6. Око оловке обмотајте филтер папир и горње крајеве повежите хефталицом. Доњи крај филтер папира уроните у раствор.</a:t>
            </a:r>
          </a:p>
          <a:p>
            <a:pPr marL="457200" indent="-457200">
              <a:defRPr/>
            </a:pPr>
            <a:r>
              <a:rPr lang="sr-Cyrl-C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7. Сачекајте 30 минута да филтер папир “повуче боју”. </a:t>
            </a:r>
          </a:p>
          <a:p>
            <a:pPr marL="457200" indent="-457200">
              <a:defRPr/>
            </a:pPr>
            <a:r>
              <a:rPr lang="sr-Cyrl-C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8. Извадите филтер папир, осушите га и добро проучите. Које су се боје издвојиле? </a:t>
            </a:r>
          </a:p>
          <a:p>
            <a:pPr marL="457200" indent="-457200">
              <a:defRPr/>
            </a:pPr>
            <a:r>
              <a:rPr lang="sr-Cyrl-C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9. Нацртајте цео поступак и изведите закључак.</a:t>
            </a:r>
          </a:p>
        </p:txBody>
      </p:sp>
      <p:pic>
        <p:nvPicPr>
          <p:cNvPr id="3074" name="Picture 2" descr="D:\BOTANIKA\Procesi\EKSPERIMENTI\hromatografija\Chromo 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838200"/>
            <a:ext cx="2540000" cy="1905000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2057400" y="990600"/>
            <a:ext cx="609600" cy="609600"/>
          </a:xfrm>
          <a:prstGeom prst="ellipse">
            <a:avLst/>
          </a:prstGeom>
          <a:noFill/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D:\BOTANIKA\Procesi\EKSPERIMENTI\hromatografija\AutumnChrom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895600"/>
            <a:ext cx="2514600" cy="2602992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>
          <a:xfrm>
            <a:off x="2057400" y="3200400"/>
            <a:ext cx="609600" cy="609600"/>
          </a:xfrm>
          <a:prstGeom prst="ellipse">
            <a:avLst/>
          </a:prstGeom>
          <a:noFill/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6.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BOTANIKA\Procesi\EKSPERIMENTI\hromatografija\3452892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219200"/>
            <a:ext cx="4457417" cy="5257800"/>
          </a:xfrm>
          <a:prstGeom prst="rect">
            <a:avLst/>
          </a:prstGeom>
          <a:noFill/>
        </p:spPr>
      </p:pic>
      <p:cxnSp>
        <p:nvCxnSpPr>
          <p:cNvPr id="4" name="Straight Arrow Connector 3"/>
          <p:cNvCxnSpPr/>
          <p:nvPr/>
        </p:nvCxnSpPr>
        <p:spPr>
          <a:xfrm rot="10800000" flipV="1">
            <a:off x="5334000" y="1447800"/>
            <a:ext cx="762000" cy="152400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943600" y="1219200"/>
            <a:ext cx="16764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КАРОТИН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0800000">
            <a:off x="5257800" y="1981200"/>
            <a:ext cx="609600" cy="304800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 flipV="1">
            <a:off x="5257800" y="2286000"/>
            <a:ext cx="609600" cy="381000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867400" y="2057400"/>
            <a:ext cx="20574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КСАНТОФИЛ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10800000">
            <a:off x="5334000" y="3810000"/>
            <a:ext cx="685800" cy="1588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019800" y="3581400"/>
            <a:ext cx="20574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ХЛОРОФИЛ А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0800000">
            <a:off x="5257800" y="4876800"/>
            <a:ext cx="685800" cy="1588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943600" y="4724400"/>
            <a:ext cx="20574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ХЛОРОФИЛ Б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itle 3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Доказивање присуства пигмената у листу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481</Words>
  <Application>Microsoft Office PowerPoint</Application>
  <PresentationFormat>On-screen Show (4:3)</PresentationFormat>
  <Paragraphs>69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Marina</dc:creator>
  <cp:lastModifiedBy>Marina</cp:lastModifiedBy>
  <cp:revision>38</cp:revision>
  <dcterms:created xsi:type="dcterms:W3CDTF">2006-08-16T00:00:00Z</dcterms:created>
  <dcterms:modified xsi:type="dcterms:W3CDTF">2014-12-07T15:25:28Z</dcterms:modified>
</cp:coreProperties>
</file>