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F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C7F76-F9D5-457D-9D3F-201D9445808B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838708-1013-406E-9C23-241D87A1B8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59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38708-1013-406E-9C23-241D87A1B81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D847-2DE0-441D-B6E7-4D3DD8D4AAFE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2873-41BD-415D-AFBF-7DE0EF08C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D847-2DE0-441D-B6E7-4D3DD8D4AAFE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2873-41BD-415D-AFBF-7DE0EF08C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D847-2DE0-441D-B6E7-4D3DD8D4AAFE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2873-41BD-415D-AFBF-7DE0EF08C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D847-2DE0-441D-B6E7-4D3DD8D4AAFE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2873-41BD-415D-AFBF-7DE0EF08C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D847-2DE0-441D-B6E7-4D3DD8D4AAFE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2873-41BD-415D-AFBF-7DE0EF08C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D847-2DE0-441D-B6E7-4D3DD8D4AAFE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2873-41BD-415D-AFBF-7DE0EF08C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D847-2DE0-441D-B6E7-4D3DD8D4AAFE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2873-41BD-415D-AFBF-7DE0EF08C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D847-2DE0-441D-B6E7-4D3DD8D4AAFE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2873-41BD-415D-AFBF-7DE0EF08C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D847-2DE0-441D-B6E7-4D3DD8D4AAFE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2873-41BD-415D-AFBF-7DE0EF08C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D847-2DE0-441D-B6E7-4D3DD8D4AAFE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2873-41BD-415D-AFBF-7DE0EF08C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D847-2DE0-441D-B6E7-4D3DD8D4AAFE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2873-41BD-415D-AFBF-7DE0EF08C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9D847-2DE0-441D-B6E7-4D3DD8D4AAFE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22873-41BD-415D-AFBF-7DE0EF08C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ina\Desktop\2000px-Whitehead-link-alternative-sexuality-symbol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91805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347864" y="4941169"/>
            <a:ext cx="5780338" cy="1916832"/>
          </a:xfrm>
        </p:spPr>
        <p:txBody>
          <a:bodyPr>
            <a:normAutofit fontScale="90000"/>
          </a:bodyPr>
          <a:lstStyle/>
          <a:p>
            <a:r>
              <a:rPr lang="sr-Cyrl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 ОРГАНА ЗА РАЗМНОЖАВАЊЕ</a:t>
            </a:r>
            <a:endParaRPr lang="sr-Latn-R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49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Физиологија репродукције човека 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Marina\Desktop\1372615092_fertilisation_fertilization_colored_scanning_electron_micrograph_sem_of_sperm_on_the_surface_o_P65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114" y="980728"/>
            <a:ext cx="5657771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Marina\Desktop\sperm-fertilizing-egg-francis-leroy-biocosm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97" y="980728"/>
            <a:ext cx="6728038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Marina\Desktop\Fetal-Developme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41" y="985856"/>
            <a:ext cx="7031310" cy="553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Marina\Desktop\human-embryo-developmen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14" y="980728"/>
            <a:ext cx="8046172" cy="546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Users\Marina\Desktop\rbma_0019-e140060947289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98" y="908720"/>
            <a:ext cx="8276493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03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Физиологија репродукције човека 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C:\Users\Marina\Desktop\Katie-Parks-and-Sarah-Parks-born-in-2001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47788"/>
            <a:ext cx="6858000" cy="4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Marina\Desktop\h9991443_0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37" y="893598"/>
            <a:ext cx="7488463" cy="548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19872" y="3637463"/>
            <a:ext cx="1368152" cy="593787"/>
          </a:xfrm>
          <a:prstGeom prst="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једна постељица</a:t>
            </a:r>
            <a:endParaRPr lang="sr-Latn-R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84368" y="3441940"/>
            <a:ext cx="1368152" cy="593787"/>
          </a:xfrm>
          <a:prstGeom prst="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</a:t>
            </a:r>
          </a:p>
          <a:p>
            <a:r>
              <a:rPr lang="sr-Cyrl-R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постељице</a:t>
            </a:r>
            <a:endParaRPr lang="sr-Latn-R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53387" y="4653136"/>
            <a:ext cx="1368152" cy="593787"/>
          </a:xfrm>
          <a:prstGeom prst="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плодова вода</a:t>
            </a:r>
            <a:endParaRPr lang="sr-Latn-R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78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Физиологија репродукције човека 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C:\Users\Marina\Desktop\pysiology-menstrual-follicular-pha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56" y="2643131"/>
            <a:ext cx="2413000" cy="183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496" y="3446226"/>
            <a:ext cx="1530920" cy="846870"/>
          </a:xfrm>
          <a:prstGeom prst="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сазревање јајне ћелије</a:t>
            </a:r>
          </a:p>
          <a:p>
            <a:pPr algn="ctr"/>
            <a:r>
              <a:rPr lang="sr-Cyrl-R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(1-13 дан)</a:t>
            </a:r>
            <a:endParaRPr lang="sr-Latn-R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Picture 3" descr="C:\Users\Marina\Desktop\pysiology-menstrual-ovulation-pha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956" y="1018907"/>
            <a:ext cx="2413000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26420" y="1700808"/>
            <a:ext cx="1530920" cy="846870"/>
          </a:xfrm>
          <a:prstGeom prst="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овулација</a:t>
            </a:r>
          </a:p>
          <a:p>
            <a:pPr algn="ctr"/>
            <a:r>
              <a:rPr lang="sr-Cyrl-R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r-Cyrl-RS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 дан</a:t>
            </a:r>
            <a:r>
              <a:rPr lang="sr-Cyrl-R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sr-Latn-R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8" name="Picture 4" descr="C:\Users\Marina\Desktop\pysiology-menstrual-luteal-phas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438" y="2587230"/>
            <a:ext cx="2507938" cy="194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084916" y="3570743"/>
            <a:ext cx="1530920" cy="846870"/>
          </a:xfrm>
          <a:prstGeom prst="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јајна ћелија у јајоводу</a:t>
            </a:r>
          </a:p>
          <a:p>
            <a:pPr algn="ctr"/>
            <a:r>
              <a:rPr lang="sr-Cyrl-R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(15-28 дан)</a:t>
            </a:r>
            <a:endParaRPr lang="sr-Latn-R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9" name="Picture 5" descr="C:\Users\Marina\Desktop\pysiology-menstrual-first-phas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343" y="4581128"/>
            <a:ext cx="2823399" cy="216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483768" y="5665313"/>
            <a:ext cx="1674936" cy="846870"/>
          </a:xfrm>
          <a:prstGeom prst="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менструација</a:t>
            </a:r>
          </a:p>
          <a:p>
            <a:pPr algn="ctr"/>
            <a:r>
              <a:rPr lang="sr-Cyrl-R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(1-5 дан)</a:t>
            </a:r>
            <a:endParaRPr lang="sr-Latn-R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13956" y="3356992"/>
            <a:ext cx="2294148" cy="846870"/>
          </a:xfrm>
          <a:prstGeom prst="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МЕНСТРУАЛНИ</a:t>
            </a:r>
          </a:p>
          <a:p>
            <a:pPr algn="ctr"/>
            <a:r>
              <a:rPr lang="sr-Cyrl-R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ЦИКЛУС</a:t>
            </a:r>
            <a:endParaRPr lang="sr-Latn-R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Bent Arrow 4"/>
          <p:cNvSpPr/>
          <p:nvPr/>
        </p:nvSpPr>
        <p:spPr>
          <a:xfrm>
            <a:off x="1763688" y="1484784"/>
            <a:ext cx="720080" cy="720080"/>
          </a:xfrm>
          <a:prstGeom prst="bentArrow">
            <a:avLst/>
          </a:prstGeom>
          <a:solidFill>
            <a:srgbClr val="FF8F8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sp>
        <p:nvSpPr>
          <p:cNvPr id="14" name="Bent Arrow 13"/>
          <p:cNvSpPr/>
          <p:nvPr/>
        </p:nvSpPr>
        <p:spPr>
          <a:xfrm rot="5400000">
            <a:off x="5903125" y="1627329"/>
            <a:ext cx="720080" cy="720080"/>
          </a:xfrm>
          <a:prstGeom prst="bentArrow">
            <a:avLst/>
          </a:prstGeom>
          <a:solidFill>
            <a:srgbClr val="FF8F8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sp>
        <p:nvSpPr>
          <p:cNvPr id="15" name="Bent Arrow 14"/>
          <p:cNvSpPr/>
          <p:nvPr/>
        </p:nvSpPr>
        <p:spPr>
          <a:xfrm rot="10800000">
            <a:off x="6012160" y="5336118"/>
            <a:ext cx="720080" cy="720080"/>
          </a:xfrm>
          <a:prstGeom prst="bentArrow">
            <a:avLst/>
          </a:prstGeom>
          <a:solidFill>
            <a:srgbClr val="FF8F8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sp>
        <p:nvSpPr>
          <p:cNvPr id="16" name="Bent Arrow 15"/>
          <p:cNvSpPr/>
          <p:nvPr/>
        </p:nvSpPr>
        <p:spPr>
          <a:xfrm rot="16200000">
            <a:off x="1576309" y="5168542"/>
            <a:ext cx="720080" cy="720080"/>
          </a:xfrm>
          <a:prstGeom prst="bentArrow">
            <a:avLst/>
          </a:prstGeom>
          <a:solidFill>
            <a:srgbClr val="FF8F8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pic>
        <p:nvPicPr>
          <p:cNvPr id="11270" name="Picture 6" descr="C:\Users\Marina\Desktop\physiology-start-stop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211213"/>
            <a:ext cx="1981520" cy="153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8238415" y="6392181"/>
            <a:ext cx="904670" cy="360041"/>
          </a:xfrm>
          <a:prstGeom prst="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(45-55)</a:t>
            </a:r>
            <a:endParaRPr lang="sr-Latn-R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32221" y="6389456"/>
            <a:ext cx="904670" cy="360041"/>
          </a:xfrm>
          <a:prstGeom prst="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(9-14)</a:t>
            </a:r>
            <a:endParaRPr lang="sr-Latn-R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27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Наслеђивање пола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C:\Users\Marina\Desktop\oplodnj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80728"/>
            <a:ext cx="5837213" cy="521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66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Наследне болести везане за пол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C:\Users\Marina\Desktop\d934fffcd8d6b34c8fb604fc71e1d2fb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63" y="1484784"/>
            <a:ext cx="4000500" cy="340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Marina\Desktop\pictur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84784"/>
            <a:ext cx="4669883" cy="338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64414" y="5013176"/>
            <a:ext cx="4528066" cy="1440160"/>
          </a:xfrm>
          <a:prstGeom prst="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Далтонизам – </a:t>
            </a:r>
            <a:r>
              <a:rPr lang="sr-Cyrl-R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наследна болест која се испољава у немогућности разликовања боја, најчешће црвене и зелене. Болест је чешћа код мушкараца него код жена. У питању је ген на </a:t>
            </a:r>
            <a:r>
              <a:rPr lang="sr-Latn-R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sr-Cyrl-R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хромозому.</a:t>
            </a:r>
            <a:endParaRPr lang="sr-Latn-R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4333" y="4725144"/>
            <a:ext cx="4134159" cy="1440160"/>
          </a:xfrm>
          <a:prstGeom prst="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Хемофилија – </a:t>
            </a:r>
            <a:r>
              <a:rPr lang="sr-Cyrl-R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наследна болест код које се јавља поремећај у згрушавању крви. Наслеђује се ген на </a:t>
            </a:r>
            <a:r>
              <a:rPr lang="sr-Latn-R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sr-Cyrl-R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хромозому. </a:t>
            </a:r>
            <a:endParaRPr lang="sr-Latn-R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05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Обољења органа за размножавање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2161873"/>
              </p:ext>
            </p:extLst>
          </p:nvPr>
        </p:nvGraphicFramePr>
        <p:xfrm>
          <a:off x="323528" y="908720"/>
          <a:ext cx="8568952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0271"/>
                <a:gridCol w="2012137"/>
                <a:gridCol w="4896544"/>
              </a:tblGrid>
              <a:tr h="370840">
                <a:tc>
                  <a:txBody>
                    <a:bodyPr/>
                    <a:lstStyle/>
                    <a:p>
                      <a:r>
                        <a:rPr lang="sr-Cyrl-R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Обољење </a:t>
                      </a:r>
                      <a:endParaRPr lang="sr-Latn-R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Узрок </a:t>
                      </a:r>
                      <a:endParaRPr lang="sr-Latn-R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Симптоми</a:t>
                      </a:r>
                      <a:endParaRPr lang="sr-Latn-R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Гонореја</a:t>
                      </a:r>
                      <a:endParaRPr lang="sr-Latn-R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Бактерија гонокока</a:t>
                      </a:r>
                      <a:endParaRPr lang="sr-Latn-R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Гнојна упала слузокоже. Ако се не лечи, може довести до стерилитета. </a:t>
                      </a:r>
                      <a:endParaRPr lang="sr-Latn-R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Сифилис</a:t>
                      </a:r>
                      <a:endParaRPr lang="sr-Latn-R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Бактерија спирохета</a:t>
                      </a:r>
                      <a:endParaRPr lang="sr-Latn-R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Болест се лако преноси не само полним контактом него и додиром.</a:t>
                      </a:r>
                      <a:endParaRPr lang="sr-Latn-R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Хламидија</a:t>
                      </a:r>
                      <a:endParaRPr lang="sr-Latn-R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Бактерија хламидија</a:t>
                      </a:r>
                      <a:endParaRPr lang="sr-Latn-R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Јавља се као упала која се шири на све делове полних органа.</a:t>
                      </a:r>
                      <a:endParaRPr lang="sr-Latn-R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Кандидијаза</a:t>
                      </a:r>
                      <a:endParaRPr lang="sr-Latn-R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Гљивица кандида</a:t>
                      </a:r>
                      <a:endParaRPr lang="sr-Latn-R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Долази до појаве густог белог секрета и свраба и пецкања у подручју пол. органа.</a:t>
                      </a:r>
                      <a:endParaRPr lang="sr-Latn-R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Гениталне брадавице</a:t>
                      </a:r>
                      <a:endParaRPr lang="sr-Latn-R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Хумани папилома вирус</a:t>
                      </a:r>
                      <a:endParaRPr lang="sr-Latn-R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Преноси се полним односом. Јављају се брадавице у подручју пол. органа.</a:t>
                      </a:r>
                      <a:endParaRPr lang="sr-Latn-R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Херпес</a:t>
                      </a:r>
                      <a:endParaRPr lang="sr-Latn-R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Вирус херпеса</a:t>
                      </a:r>
                      <a:endParaRPr lang="sr-Latn-R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Преноси се додиром или полним односом.</a:t>
                      </a:r>
                      <a:endParaRPr lang="sr-Latn-R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Сида</a:t>
                      </a:r>
                      <a:endParaRPr lang="sr-Latn-R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Хумани имунодифицијентни вирус</a:t>
                      </a:r>
                      <a:endParaRPr lang="sr-Latn-R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Болест стеченог губитка имунитета. Најчешће се преноси полним путем. Вирус напада лимфоците.</a:t>
                      </a:r>
                      <a:endParaRPr lang="sr-Latn-R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62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Хигијена полних органа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3" name="Picture 3" descr="C:\Users\Marina\Desktop\27683_3_i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1" y="1786097"/>
            <a:ext cx="5077147" cy="505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51520" y="966613"/>
            <a:ext cx="8640960" cy="841765"/>
          </a:xfrm>
          <a:prstGeom prst="roundRect">
            <a:avLst/>
          </a:prstGeom>
          <a:noFill/>
          <a:ln w="50800" cmpd="dbl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Редовна хигијена полних органа подједнако је важна и за девојчице и за дечаке, јер смањује ризик од инфекција и доприноси општем здрављу тела.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220072" y="2546915"/>
            <a:ext cx="3384376" cy="3258349"/>
          </a:xfrm>
          <a:prstGeom prst="roundRect">
            <a:avLst/>
          </a:prstGeom>
          <a:noFill/>
          <a:ln w="50800" cmpd="dbl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ВАЖНО ЈЕ!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Одржавати свакодневну хигијену прањем полних органа топлом водом и благим сапуном.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Лични прибор за хигијену, пешкире и доњи веш не треба давати другима.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06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Marina\Desktop\Picture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11446"/>
            <a:ext cx="2608113" cy="524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092280" y="4564377"/>
            <a:ext cx="1512168" cy="504057"/>
          </a:xfrm>
          <a:prstGeom prst="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постељица</a:t>
            </a:r>
            <a:endParaRPr lang="sr-Latn-R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64288" y="5389428"/>
            <a:ext cx="1152128" cy="576065"/>
          </a:xfrm>
          <a:prstGeom prst="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пупчана </a:t>
            </a:r>
          </a:p>
          <a:p>
            <a:pPr algn="ctr"/>
            <a:r>
              <a:rPr lang="sr-Cyrl-R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врпца</a:t>
            </a:r>
            <a:endParaRPr lang="sr-Latn-R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95051" y="188640"/>
            <a:ext cx="6073977" cy="7647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Домаћи задатак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8" name="Picture 4" descr="C:\Users\Marina\Desktop\womb-transpla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67338">
            <a:off x="20328" y="735974"/>
            <a:ext cx="2914650" cy="201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51520" y="3573016"/>
            <a:ext cx="4680520" cy="2250237"/>
          </a:xfrm>
          <a:prstGeom prst="roundRect">
            <a:avLst/>
          </a:prstGeom>
          <a:noFill/>
          <a:ln w="5080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ПАЖЊА!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Како је крај школске године близу, обновити: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sr-Cyrl-R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 органа за циркулацију,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sr-Cyrl-R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 органа за излучивање,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sr-Cyrl-R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 органа за размножавање.</a:t>
            </a:r>
            <a:r>
              <a:rPr lang="sr-Cyrl-R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en-US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23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РАЗМНОЖАВАЊЕ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0" descr="D:\ikonice\sta mislis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292" y="5943"/>
            <a:ext cx="799700" cy="111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55852" y="1167603"/>
            <a:ext cx="4176464" cy="801604"/>
          </a:xfrm>
          <a:prstGeom prst="roundRect">
            <a:avLst/>
          </a:prstGeom>
          <a:noFill/>
          <a:ln w="3810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Које начине размножавања сусрећемо у животињском свету?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59072" y="3022912"/>
            <a:ext cx="1345543" cy="396044"/>
          </a:xfrm>
          <a:prstGeom prst="roundRect">
            <a:avLst/>
          </a:prstGeom>
          <a:noFill/>
          <a:ln w="3175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Полно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>
            <a:stCxn id="5" idx="2"/>
          </p:cNvCxnSpPr>
          <p:nvPr/>
        </p:nvCxnSpPr>
        <p:spPr>
          <a:xfrm flipH="1">
            <a:off x="1147940" y="1969207"/>
            <a:ext cx="1296144" cy="1053705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444084" y="1969206"/>
            <a:ext cx="1287760" cy="1053705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475168" y="3022912"/>
            <a:ext cx="1345544" cy="396044"/>
          </a:xfrm>
          <a:prstGeom prst="roundRect">
            <a:avLst/>
          </a:prstGeom>
          <a:noFill/>
          <a:ln w="3175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Бесполно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Marina\Desktop\cardimage_12429600_-1714129480926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0586" y="3501008"/>
            <a:ext cx="1013378" cy="262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arina\Desktop\Figure_18_01_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6012" y="3602960"/>
            <a:ext cx="35084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5796136" y="1167603"/>
            <a:ext cx="2880320" cy="801604"/>
          </a:xfrm>
          <a:prstGeom prst="roundRect">
            <a:avLst/>
          </a:prstGeom>
          <a:noFill/>
          <a:ln w="3810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Који је заједнички појам за полне ћелије?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670952" y="2058933"/>
            <a:ext cx="1296144" cy="396044"/>
          </a:xfrm>
          <a:prstGeom prst="roundRect">
            <a:avLst/>
          </a:prstGeom>
          <a:noFill/>
          <a:ln w="3175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гамети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868144" y="2546314"/>
            <a:ext cx="2880320" cy="801604"/>
          </a:xfrm>
          <a:prstGeom prst="roundRect">
            <a:avLst/>
          </a:prstGeom>
          <a:noFill/>
          <a:ln w="3810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Где се настају полне ћелије?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444208" y="3470968"/>
            <a:ext cx="1944216" cy="678109"/>
          </a:xfrm>
          <a:prstGeom prst="roundRect">
            <a:avLst/>
          </a:prstGeom>
          <a:noFill/>
          <a:ln w="3175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семеницима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јајницима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644409" y="4189350"/>
            <a:ext cx="3240360" cy="801604"/>
          </a:xfrm>
          <a:prstGeom prst="roundRect">
            <a:avLst/>
          </a:prstGeom>
          <a:noFill/>
          <a:ln w="3810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Које животиње припадају хермафродитима?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Marina\Desktop\snail-on-a-green-leaf-ste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095755"/>
            <a:ext cx="1547664" cy="176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Marina\Desktop\three-earthworm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718" y="5733256"/>
            <a:ext cx="1869598" cy="92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Marina\Desktop\hermaphrodite_symbol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362" y="5121470"/>
            <a:ext cx="649324" cy="88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8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2" grpId="0" animBg="1"/>
      <p:bldP spid="13" grpId="0" animBg="1"/>
      <p:bldP spid="14" grpId="0"/>
      <p:bldP spid="15" grpId="0" animBg="1"/>
      <p:bldP spid="16" grpId="0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РАЗМНОЖАВАЊЕ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0" descr="D:\ikonice\sta mislis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259" y="980728"/>
            <a:ext cx="586390" cy="818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564708" y="1119074"/>
            <a:ext cx="4176464" cy="801604"/>
          </a:xfrm>
          <a:prstGeom prst="roundRect">
            <a:avLst/>
          </a:prstGeom>
          <a:noFill/>
          <a:ln w="3810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Које типове оплођења сусрећемо код животиња?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11514" y="2974382"/>
            <a:ext cx="1592334" cy="396044"/>
          </a:xfrm>
          <a:prstGeom prst="roundRect">
            <a:avLst/>
          </a:prstGeom>
          <a:noFill/>
          <a:ln w="3175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спољашње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84168" y="2996951"/>
            <a:ext cx="1600492" cy="396044"/>
          </a:xfrm>
          <a:prstGeom prst="roundRect">
            <a:avLst/>
          </a:prstGeom>
          <a:noFill/>
          <a:ln w="3175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унутрашње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2386416" y="3381340"/>
            <a:ext cx="10513" cy="124670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2" idx="2"/>
          </p:cNvCxnSpPr>
          <p:nvPr/>
        </p:nvCxnSpPr>
        <p:spPr>
          <a:xfrm>
            <a:off x="6884414" y="3392995"/>
            <a:ext cx="0" cy="120885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910105" y="4004693"/>
            <a:ext cx="2952623" cy="1091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220072" y="3982494"/>
            <a:ext cx="3179160" cy="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99592" y="4005063"/>
            <a:ext cx="0" cy="61206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858277" y="4005065"/>
            <a:ext cx="0" cy="61206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220072" y="3974535"/>
            <a:ext cx="0" cy="61206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399232" y="3982494"/>
            <a:ext cx="0" cy="61206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40712" y="4617133"/>
            <a:ext cx="1317760" cy="379320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копљаче</a:t>
            </a:r>
            <a:endParaRPr lang="sr-Latn-R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18444" y="4617133"/>
            <a:ext cx="1317760" cy="379320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рибе</a:t>
            </a:r>
            <a:endParaRPr lang="sr-Latn-R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203848" y="4617133"/>
            <a:ext cx="1317760" cy="379320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водоземци</a:t>
            </a:r>
            <a:endParaRPr lang="sr-Latn-R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652940" y="4601852"/>
            <a:ext cx="1317760" cy="379320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гмизавци</a:t>
            </a:r>
            <a:endParaRPr lang="sr-Latn-R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225534" y="4601852"/>
            <a:ext cx="1317760" cy="379320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птице</a:t>
            </a:r>
            <a:endParaRPr lang="sr-Latn-R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740352" y="4594562"/>
            <a:ext cx="1317760" cy="379320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сисари</a:t>
            </a:r>
            <a:endParaRPr lang="sr-Latn-R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Marina\Desktop\mating,-birds-1496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86465"/>
            <a:ext cx="2880320" cy="194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0" name="Straight Connector 49"/>
          <p:cNvCxnSpPr/>
          <p:nvPr/>
        </p:nvCxnSpPr>
        <p:spPr>
          <a:xfrm>
            <a:off x="4652940" y="1909393"/>
            <a:ext cx="2239373" cy="1076274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407681" y="1909393"/>
            <a:ext cx="2245259" cy="1053704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57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2" grpId="0" animBg="1"/>
      <p:bldP spid="28" grpId="0" animBg="1"/>
      <p:bldP spid="29" grpId="0" animBg="1"/>
      <p:bldP spid="32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51520" y="692696"/>
            <a:ext cx="4176463" cy="3024336"/>
          </a:xfrm>
          <a:prstGeom prst="roundRect">
            <a:avLst/>
          </a:prstGeom>
          <a:noFill/>
          <a:ln w="50800" cmpd="dbl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 органа за размножавање човека чине </a:t>
            </a:r>
            <a:r>
              <a:rPr lang="sr-Cyrl-R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полне жлезде</a:t>
            </a:r>
            <a:r>
              <a:rPr lang="sr-Cyrl-R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у којима се образују полне ћелије, </a:t>
            </a:r>
            <a:r>
              <a:rPr lang="sr-Cyrl-R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одводни канали</a:t>
            </a:r>
            <a:r>
              <a:rPr lang="sr-Cyrl-R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Cyrl-R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помоћне жлезде</a:t>
            </a:r>
            <a:r>
              <a:rPr lang="sr-Cyrl-R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sr-Cyrl-R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полни органи</a:t>
            </a:r>
            <a:r>
              <a:rPr lang="sr-Cyrl-R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На основу грађе и функције разликују се </a:t>
            </a:r>
            <a:r>
              <a:rPr lang="sr-Cyrl-R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женски</a:t>
            </a:r>
            <a:r>
              <a:rPr lang="sr-Cyrl-R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sr-Cyrl-R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мушки</a:t>
            </a:r>
            <a:r>
              <a:rPr lang="sr-Cyrl-R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полни систем.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Marina\Desktop\q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9159"/>
            <a:ext cx="907877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Marina\Desktop\ch37c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772" y="11484"/>
            <a:ext cx="4173926" cy="48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81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/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Грађа женског полног органа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Marina\Desktop\94931-004-4DED6AD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881" y="906790"/>
            <a:ext cx="6488041" cy="592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71600" y="1539069"/>
            <a:ext cx="2088232" cy="720080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Јајоводи</a:t>
            </a:r>
            <a:r>
              <a:rPr lang="sr-Cyrl-R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 парни изводни канали</a:t>
            </a:r>
            <a:endParaRPr lang="sr-Latn-R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78238" y="1268760"/>
            <a:ext cx="2489906" cy="1260698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Материца </a:t>
            </a:r>
            <a:r>
              <a:rPr lang="sr-Cyrl-R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 мишићни орган крушкастог облика у коме се развија ембрион</a:t>
            </a:r>
            <a:endParaRPr lang="sr-Latn-R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6726" y="4221088"/>
            <a:ext cx="2613106" cy="936104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Јајници </a:t>
            </a:r>
            <a:r>
              <a:rPr lang="sr-Cyrl-R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 парне полне жлезде у којима се образују јајне ћелије.</a:t>
            </a:r>
            <a:endParaRPr lang="sr-Latn-R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88024" y="4941168"/>
            <a:ext cx="1944216" cy="432048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Грлић материце</a:t>
            </a:r>
            <a:endParaRPr lang="sr-Latn-R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568" y="5525616"/>
            <a:ext cx="2808312" cy="855712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Родница (вагина) </a:t>
            </a:r>
            <a:r>
              <a:rPr lang="sr-Cyrl-R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 цеваст орган који се споља завршава </a:t>
            </a:r>
            <a:r>
              <a:rPr lang="sr-Cyrl-R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стидницом</a:t>
            </a:r>
            <a:r>
              <a:rPr lang="sr-Cyrl-R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R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54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/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Грађа мушког полног органа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Marina\Desktop\94931-004-4DED6A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4896543" cy="532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201550" y="1268760"/>
            <a:ext cx="3754826" cy="648072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Помоћне жлезде (семене кесице и простата) </a:t>
            </a:r>
            <a:r>
              <a:rPr lang="sr-Cyrl-R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стварају семену течност.</a:t>
            </a:r>
            <a:endParaRPr lang="sr-Latn-R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15816" y="1323045"/>
            <a:ext cx="1080120" cy="593787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Семене </a:t>
            </a:r>
          </a:p>
          <a:p>
            <a:pPr algn="ctr"/>
            <a:r>
              <a:rPr lang="sr-Cyrl-R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кесице</a:t>
            </a:r>
            <a:endParaRPr lang="sr-Latn-R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20072" y="3284984"/>
            <a:ext cx="3672407" cy="1152128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Семеводи </a:t>
            </a:r>
            <a:r>
              <a:rPr lang="sr-Cyrl-R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 парни изводни канали семеника у којима се сакупљају сперматозоиди, складиште и спроводе до мокраћне цеви.</a:t>
            </a:r>
            <a:endParaRPr lang="sr-Latn-R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04048" y="5706699"/>
            <a:ext cx="3384376" cy="648072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Пасеменици </a:t>
            </a:r>
            <a:r>
              <a:rPr lang="sr-Cyrl-R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 парни органи у којима сазревају сперматозоиди.</a:t>
            </a:r>
            <a:endParaRPr lang="sr-Latn-R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00809" y="4725143"/>
            <a:ext cx="2915607" cy="868167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Семеници (тестиси) </a:t>
            </a:r>
            <a:r>
              <a:rPr lang="sr-Cyrl-R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 парне мушке полне жлезде овалног облика.</a:t>
            </a:r>
            <a:endParaRPr lang="sr-Latn-R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87179" y="3501008"/>
            <a:ext cx="1224136" cy="593787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Полни уд (пенис)</a:t>
            </a:r>
            <a:endParaRPr lang="sr-Latn-R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29862" y="6162721"/>
            <a:ext cx="1332148" cy="593787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Мокраћна цев</a:t>
            </a:r>
            <a:endParaRPr lang="sr-Latn-R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8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/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Полне ћелије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Marina\Desktop\human-ovum-structur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31496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03848" y="1340768"/>
            <a:ext cx="1530920" cy="593787"/>
          </a:xfrm>
          <a:prstGeom prst="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цитоплазма</a:t>
            </a:r>
            <a:endParaRPr lang="sr-Latn-R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96552" y="1107847"/>
            <a:ext cx="1530920" cy="593787"/>
          </a:xfrm>
          <a:prstGeom prst="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једро</a:t>
            </a:r>
            <a:endParaRPr lang="sr-Latn-R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770640" y="4869160"/>
            <a:ext cx="4176463" cy="1617401"/>
          </a:xfrm>
          <a:prstGeom prst="roundRect">
            <a:avLst/>
          </a:prstGeom>
          <a:noFill/>
          <a:ln w="50800" cmpd="dbl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Реп сперматозоида је дванаест пута дужи од главе. Од пубертета до старости свакодневно се ствара око 300 милиона сперматозоида на дан.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Marina\Desktop\sperm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905222"/>
            <a:ext cx="1950562" cy="391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868144" y="1052736"/>
            <a:ext cx="882848" cy="424012"/>
          </a:xfrm>
          <a:prstGeom prst="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</a:t>
            </a:r>
            <a:endParaRPr lang="sr-Latn-R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96136" y="1453772"/>
            <a:ext cx="882848" cy="424012"/>
          </a:xfrm>
          <a:prstGeom prst="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врат</a:t>
            </a:r>
            <a:endParaRPr lang="sr-Latn-R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40152" y="1877784"/>
            <a:ext cx="882848" cy="424012"/>
          </a:xfrm>
          <a:prstGeom prst="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тело</a:t>
            </a:r>
            <a:endParaRPr lang="sr-Latn-R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68344" y="1425655"/>
            <a:ext cx="882848" cy="424012"/>
          </a:xfrm>
          <a:prstGeom prst="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једро</a:t>
            </a:r>
            <a:endParaRPr lang="sr-Latn-R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80312" y="1945419"/>
            <a:ext cx="1656184" cy="424012"/>
          </a:xfrm>
          <a:prstGeom prst="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митохондрије</a:t>
            </a:r>
            <a:endParaRPr lang="sr-Latn-R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26856" y="3375561"/>
            <a:ext cx="1152128" cy="424012"/>
          </a:xfrm>
          <a:prstGeom prst="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омотач</a:t>
            </a:r>
            <a:endParaRPr lang="sr-Latn-R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43826" y="4383207"/>
            <a:ext cx="1152128" cy="424012"/>
          </a:xfrm>
          <a:prstGeom prst="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</a:t>
            </a:r>
            <a:endParaRPr lang="sr-Latn-R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31912" y="4301480"/>
            <a:ext cx="4176463" cy="2387473"/>
          </a:xfrm>
          <a:prstGeom prst="roundRect">
            <a:avLst/>
          </a:prstGeom>
          <a:noFill/>
          <a:ln w="50800" cmpd="dbl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Јајна ћелија је: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r-Cyrl-R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лоптастог облика,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r-Cyrl-R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највећа ћелија у организму жене.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току целокупне полне зрелости жене укупно се ослободи око  300-400 јаних ћелија у јајоводе.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89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Физиологија репродукције човека 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3" descr="C:\Users\Marina\Desktop\Blausen_0404_Fertiliz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52827"/>
            <a:ext cx="7659687" cy="609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95536" y="1772815"/>
            <a:ext cx="1530920" cy="593787"/>
          </a:xfrm>
          <a:prstGeom prst="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овулација</a:t>
            </a:r>
            <a:endParaRPr lang="sr-Latn-R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5576" y="2708920"/>
            <a:ext cx="1246787" cy="593787"/>
          </a:xfrm>
          <a:prstGeom prst="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јајник</a:t>
            </a:r>
            <a:endParaRPr lang="sr-Latn-R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20272" y="908719"/>
            <a:ext cx="1656184" cy="593787"/>
          </a:xfrm>
          <a:prstGeom prst="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сперматозоид</a:t>
            </a:r>
            <a:endParaRPr lang="sr-Latn-R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82904" y="1826342"/>
            <a:ext cx="1530920" cy="593787"/>
          </a:xfrm>
          <a:prstGeom prst="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јајна ћелија</a:t>
            </a:r>
            <a:endParaRPr lang="sr-Latn-R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23728" y="3573016"/>
            <a:ext cx="1530920" cy="593787"/>
          </a:xfrm>
          <a:prstGeom prst="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јајовод</a:t>
            </a:r>
            <a:endParaRPr lang="sr-Latn-R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1080" y="4153223"/>
            <a:ext cx="1530920" cy="593787"/>
          </a:xfrm>
          <a:prstGeom prst="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материца</a:t>
            </a:r>
            <a:endParaRPr lang="sr-Latn-R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75856" y="4765128"/>
            <a:ext cx="1818952" cy="593787"/>
          </a:xfrm>
          <a:prstGeom prst="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сперматозоид </a:t>
            </a:r>
            <a:endParaRPr lang="sr-Latn-R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16622" y="5949279"/>
            <a:ext cx="2713654" cy="593787"/>
          </a:xfrm>
          <a:prstGeom prst="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ФЕРТИЛИЗАЦИЈА</a:t>
            </a:r>
            <a:endParaRPr lang="sr-Latn-R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16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Физиологија репродукције човека 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Marina\Desktop\sexual_reproduction131621098664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720748"/>
            <a:ext cx="6642880" cy="594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868144" y="3271042"/>
            <a:ext cx="1152128" cy="424012"/>
          </a:xfrm>
          <a:prstGeom prst="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мејоза</a:t>
            </a:r>
            <a:endParaRPr lang="sr-Latn-R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04022" y="3269797"/>
            <a:ext cx="1152128" cy="424012"/>
          </a:xfrm>
          <a:prstGeom prst="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мејоза</a:t>
            </a:r>
            <a:endParaRPr lang="sr-Latn-R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07904" y="5517232"/>
            <a:ext cx="1800200" cy="424012"/>
          </a:xfrm>
          <a:prstGeom prst="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фертилизација</a:t>
            </a:r>
            <a:endParaRPr lang="sr-Latn-R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65106" y="3861048"/>
            <a:ext cx="1152128" cy="424012"/>
          </a:xfrm>
          <a:prstGeom prst="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митоза</a:t>
            </a:r>
            <a:endParaRPr lang="sr-Latn-R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51437" y="1844824"/>
            <a:ext cx="1152128" cy="424012"/>
          </a:xfrm>
          <a:prstGeom prst="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митоза</a:t>
            </a:r>
            <a:endParaRPr lang="sr-Latn-R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16173" y="4437111"/>
            <a:ext cx="3312367" cy="593787"/>
          </a:xfrm>
          <a:prstGeom prst="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гамети имају по 23 хромозома </a:t>
            </a:r>
            <a:endParaRPr lang="sr-Latn-R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1520" y="4437111"/>
            <a:ext cx="2016225" cy="1431300"/>
          </a:xfrm>
          <a:prstGeom prst="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Зигот (оплођена </a:t>
            </a:r>
          </a:p>
          <a:p>
            <a:pPr algn="ctr"/>
            <a:r>
              <a:rPr lang="sr-Cyrl-R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јајна ћелија) има</a:t>
            </a:r>
          </a:p>
          <a:p>
            <a:pPr algn="ctr"/>
            <a:r>
              <a:rPr lang="sr-Cyrl-R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 хромозома</a:t>
            </a:r>
            <a:endParaRPr lang="sr-Latn-R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26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</TotalTime>
  <Words>622</Words>
  <Application>Microsoft Office PowerPoint</Application>
  <PresentationFormat>On-screen Show (4:3)</PresentationFormat>
  <Paragraphs>134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СИСТЕМ ОРГАНА ЗА РАЗМНОЖАВАЊЕ</vt:lpstr>
      <vt:lpstr>РАЗМНОЖАВАЊЕ</vt:lpstr>
      <vt:lpstr>РАЗМНОЖАВАЊЕ</vt:lpstr>
      <vt:lpstr>PowerPoint Presentation</vt:lpstr>
      <vt:lpstr>Грађа женског полног органа</vt:lpstr>
      <vt:lpstr>Грађа мушког полног органа</vt:lpstr>
      <vt:lpstr>Полне ћелије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Asiootus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Sova</dc:creator>
  <cp:lastModifiedBy>Marina</cp:lastModifiedBy>
  <cp:revision>65</cp:revision>
  <dcterms:created xsi:type="dcterms:W3CDTF">2011-02-20T16:06:45Z</dcterms:created>
  <dcterms:modified xsi:type="dcterms:W3CDTF">2015-05-19T23:28:21Z</dcterms:modified>
</cp:coreProperties>
</file>